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65" r:id="rId4"/>
    <p:sldId id="266" r:id="rId5"/>
    <p:sldId id="270" r:id="rId6"/>
    <p:sldId id="258" r:id="rId7"/>
    <p:sldId id="267" r:id="rId8"/>
    <p:sldId id="264" r:id="rId9"/>
    <p:sldId id="262" r:id="rId10"/>
    <p:sldId id="263" r:id="rId11"/>
    <p:sldId id="271" r:id="rId12"/>
    <p:sldId id="269" r:id="rId13"/>
    <p:sldId id="259" r:id="rId14"/>
    <p:sldId id="260"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48"/>
    <p:restoredTop sz="79883"/>
  </p:normalViewPr>
  <p:slideViewPr>
    <p:cSldViewPr snapToGrid="0">
      <p:cViewPr varScale="1">
        <p:scale>
          <a:sx n="119" d="100"/>
          <a:sy n="119" d="100"/>
        </p:scale>
        <p:origin x="11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6233C4-121A-D64C-A3CC-31DDB6C1FC22}" type="datetimeFigureOut">
              <a:rPr lang="en-US" smtClean="0"/>
              <a:t>10/26/23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A859B8-D79D-CF4F-BF2B-98F7FE9A8377}" type="slidenum">
              <a:rPr lang="en-US" smtClean="0"/>
              <a:t>‹#›</a:t>
            </a:fld>
            <a:endParaRPr lang="en-US"/>
          </a:p>
        </p:txBody>
      </p:sp>
    </p:spTree>
    <p:extLst>
      <p:ext uri="{BB962C8B-B14F-4D97-AF65-F5344CB8AC3E}">
        <p14:creationId xmlns:p14="http://schemas.microsoft.com/office/powerpoint/2010/main" val="3014217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en.wikipedia.org/wiki/Jevons_paradox#cite_note-1" TargetMode="External"/><Relationship Id="rId3" Type="http://schemas.openxmlformats.org/officeDocument/2006/relationships/hyperlink" Target="https://en.wikipedia.org/wiki/Help:IPA/English" TargetMode="External"/><Relationship Id="rId7" Type="http://schemas.openxmlformats.org/officeDocument/2006/relationships/hyperlink" Target="https://en.wikipedia.org/wiki/Induced_demand" TargetMode="External"/><Relationship Id="rId12" Type="http://schemas.openxmlformats.org/officeDocument/2006/relationships/hyperlink" Target="https://en.wikipedia.org/wiki/Jevons_paradox#cite_note-Alcott1-4"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en.wikipedia.org/wiki/Resource_(economics)" TargetMode="External"/><Relationship Id="rId11" Type="http://schemas.openxmlformats.org/officeDocument/2006/relationships/hyperlink" Target="https://en.wikipedia.org/wiki/Resource_consumption" TargetMode="External"/><Relationship Id="rId5" Type="http://schemas.openxmlformats.org/officeDocument/2006/relationships/hyperlink" Target="https://en.wikipedia.org/wiki/Efficiency" TargetMode="External"/><Relationship Id="rId10" Type="http://schemas.openxmlformats.org/officeDocument/2006/relationships/hyperlink" Target="https://en.wikipedia.org/wiki/Jevons_paradox#cite_note-York-3" TargetMode="External"/><Relationship Id="rId4" Type="http://schemas.openxmlformats.org/officeDocument/2006/relationships/hyperlink" Target="https://en.wikipedia.org/wiki/Technological_change" TargetMode="External"/><Relationship Id="rId9" Type="http://schemas.openxmlformats.org/officeDocument/2006/relationships/hyperlink" Target="https://en.wikipedia.org/wiki/Jevons_paradox#cite_note-2"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A859B8-D79D-CF4F-BF2B-98F7FE9A8377}" type="slidenum">
              <a:rPr lang="en-US" smtClean="0"/>
              <a:t>1</a:t>
            </a:fld>
            <a:endParaRPr lang="en-US"/>
          </a:p>
        </p:txBody>
      </p:sp>
    </p:spTree>
    <p:extLst>
      <p:ext uri="{BB962C8B-B14F-4D97-AF65-F5344CB8AC3E}">
        <p14:creationId xmlns:p14="http://schemas.microsoft.com/office/powerpoint/2010/main" val="10526686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A859B8-D79D-CF4F-BF2B-98F7FE9A8377}" type="slidenum">
              <a:rPr lang="en-US" smtClean="0"/>
              <a:t>13</a:t>
            </a:fld>
            <a:endParaRPr lang="en-US"/>
          </a:p>
        </p:txBody>
      </p:sp>
    </p:spTree>
    <p:extLst>
      <p:ext uri="{BB962C8B-B14F-4D97-AF65-F5344CB8AC3E}">
        <p14:creationId xmlns:p14="http://schemas.microsoft.com/office/powerpoint/2010/main" val="1492347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42424"/>
                </a:solidFill>
                <a:effectLst/>
                <a:latin typeface="source-serif-pro"/>
              </a:rPr>
              <a:t>1. </a:t>
            </a:r>
            <a:r>
              <a:rPr lang="en-US" b="1" i="0" dirty="0">
                <a:solidFill>
                  <a:srgbClr val="242424"/>
                </a:solidFill>
                <a:effectLst/>
                <a:latin typeface="source-serif-pro"/>
              </a:rPr>
              <a:t>Don’t work with high-</a:t>
            </a:r>
            <a:r>
              <a:rPr lang="en-US" b="1" i="0" dirty="0" err="1">
                <a:solidFill>
                  <a:srgbClr val="242424"/>
                </a:solidFill>
                <a:effectLst/>
                <a:latin typeface="source-serif-pro"/>
              </a:rPr>
              <a:t>sensetive</a:t>
            </a:r>
            <a:r>
              <a:rPr lang="en-US" b="1" i="0" dirty="0">
                <a:solidFill>
                  <a:srgbClr val="242424"/>
                </a:solidFill>
                <a:effectLst/>
                <a:latin typeface="source-serif-pro"/>
              </a:rPr>
              <a:t> data in IDE while Copilot enabled.</a:t>
            </a:r>
            <a:r>
              <a:rPr lang="en-US" b="0" i="0" dirty="0">
                <a:solidFill>
                  <a:srgbClr val="242424"/>
                </a:solidFill>
                <a:effectLst/>
                <a:latin typeface="source-serif-pro"/>
              </a:rPr>
              <a:t> Even if you disable sending snippets and telemetry, it can send your code to GitHub in background. There is no any “firewall” for such traffic. Disable Copilot IDE extension as a precaution.</a:t>
            </a:r>
            <a:br>
              <a:rPr lang="en-US" dirty="0"/>
            </a:br>
            <a:r>
              <a:rPr lang="en-US" b="0" i="0" dirty="0">
                <a:solidFill>
                  <a:srgbClr val="242424"/>
                </a:solidFill>
                <a:effectLst/>
                <a:latin typeface="source-serif-pro"/>
              </a:rPr>
              <a:t>2. </a:t>
            </a:r>
            <a:r>
              <a:rPr lang="en-US" b="1" i="0" dirty="0">
                <a:solidFill>
                  <a:srgbClr val="242424"/>
                </a:solidFill>
                <a:effectLst/>
                <a:latin typeface="source-serif-pro"/>
              </a:rPr>
              <a:t>Never put any secrets in code when you have Copilot enabled.</a:t>
            </a:r>
            <a:r>
              <a:rPr lang="en-US" b="0" i="0" dirty="0">
                <a:solidFill>
                  <a:srgbClr val="242424"/>
                </a:solidFill>
                <a:effectLst/>
                <a:latin typeface="source-serif-pro"/>
              </a:rPr>
              <a:t> No one 100% protected from data leakage. If Copilot takes your secrets and suffers from breach, they can be revealed to others.</a:t>
            </a:r>
            <a:br>
              <a:rPr lang="en-US" dirty="0"/>
            </a:br>
            <a:r>
              <a:rPr lang="en-US" b="0" i="0" dirty="0">
                <a:solidFill>
                  <a:srgbClr val="242424"/>
                </a:solidFill>
                <a:effectLst/>
                <a:latin typeface="source-serif-pro"/>
              </a:rPr>
              <a:t>3. </a:t>
            </a:r>
            <a:r>
              <a:rPr lang="en-US" b="1" i="0" dirty="0">
                <a:solidFill>
                  <a:srgbClr val="242424"/>
                </a:solidFill>
                <a:effectLst/>
                <a:latin typeface="source-serif-pro"/>
              </a:rPr>
              <a:t>Copilot’s suggestions commonly insecure</a:t>
            </a:r>
            <a:r>
              <a:rPr lang="en-US" b="0" i="0" dirty="0">
                <a:solidFill>
                  <a:srgbClr val="242424"/>
                </a:solidFill>
                <a:effectLst/>
                <a:latin typeface="source-serif-pro"/>
              </a:rPr>
              <a:t>. When you follow Copilot suggestion, you must have a clear understanding what exactly does the code do. There should be no white spots in your code. To minimize the risk of introducing security vulnerabilities, it is recommended to use security-aware tooling in conjunction with Copilot during both training and generation processes.</a:t>
            </a:r>
            <a:endParaRPr lang="en-US" dirty="0"/>
          </a:p>
        </p:txBody>
      </p:sp>
      <p:sp>
        <p:nvSpPr>
          <p:cNvPr id="4" name="Slide Number Placeholder 3"/>
          <p:cNvSpPr>
            <a:spLocks noGrp="1"/>
          </p:cNvSpPr>
          <p:nvPr>
            <p:ph type="sldNum" sz="quarter" idx="5"/>
          </p:nvPr>
        </p:nvSpPr>
        <p:spPr/>
        <p:txBody>
          <a:bodyPr/>
          <a:lstStyle/>
          <a:p>
            <a:fld id="{37A859B8-D79D-CF4F-BF2B-98F7FE9A8377}" type="slidenum">
              <a:rPr lang="en-US" smtClean="0"/>
              <a:t>14</a:t>
            </a:fld>
            <a:endParaRPr lang="en-US"/>
          </a:p>
        </p:txBody>
      </p:sp>
    </p:spTree>
    <p:extLst>
      <p:ext uri="{BB962C8B-B14F-4D97-AF65-F5344CB8AC3E}">
        <p14:creationId xmlns:p14="http://schemas.microsoft.com/office/powerpoint/2010/main" val="41567760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A859B8-D79D-CF4F-BF2B-98F7FE9A8377}" type="slidenum">
              <a:rPr lang="en-US" smtClean="0"/>
              <a:t>15</a:t>
            </a:fld>
            <a:endParaRPr lang="en-US"/>
          </a:p>
        </p:txBody>
      </p:sp>
    </p:spTree>
    <p:extLst>
      <p:ext uri="{BB962C8B-B14F-4D97-AF65-F5344CB8AC3E}">
        <p14:creationId xmlns:p14="http://schemas.microsoft.com/office/powerpoint/2010/main" val="1315370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000000"/>
                </a:solidFill>
                <a:effectLst/>
                <a:latin typeface="Graphik Web"/>
              </a:rPr>
              <a:t>Innovation Trigger:</a:t>
            </a:r>
            <a:r>
              <a:rPr lang="en-US" b="0" i="0" dirty="0">
                <a:solidFill>
                  <a:srgbClr val="000000"/>
                </a:solidFill>
                <a:effectLst/>
                <a:latin typeface="Graphik Web"/>
              </a:rPr>
              <a:t> A potential technology breakthrough kicks things off. Early proof-of-concept stories and media interest trigger significant publicity. Often no usable products exist and commercial viability is unproven.</a:t>
            </a:r>
            <a:br>
              <a:rPr lang="en-US" b="0" i="0" dirty="0">
                <a:solidFill>
                  <a:srgbClr val="000000"/>
                </a:solidFill>
                <a:effectLst/>
                <a:latin typeface="Graphik Web"/>
              </a:rPr>
            </a:br>
            <a:endParaRPr lang="en-US" b="0" i="0" dirty="0">
              <a:solidFill>
                <a:srgbClr val="000000"/>
              </a:solidFill>
              <a:effectLst/>
              <a:latin typeface="Graphik Web"/>
            </a:endParaRPr>
          </a:p>
          <a:p>
            <a:pPr algn="l">
              <a:buFont typeface="Arial" panose="020B0604020202020204" pitchFamily="34" charset="0"/>
              <a:buChar char="•"/>
            </a:pPr>
            <a:r>
              <a:rPr lang="en-US" b="1" i="0" dirty="0">
                <a:solidFill>
                  <a:srgbClr val="000000"/>
                </a:solidFill>
                <a:effectLst/>
                <a:latin typeface="Graphik Web"/>
              </a:rPr>
              <a:t>Peak of Inflated Expectations:</a:t>
            </a:r>
            <a:r>
              <a:rPr lang="en-US" b="0" i="0" dirty="0">
                <a:solidFill>
                  <a:srgbClr val="000000"/>
                </a:solidFill>
                <a:effectLst/>
                <a:latin typeface="Graphik Web"/>
              </a:rPr>
              <a:t> Early publicity produces a number of success stories — often accompanied by scores of failures. Some companies take action; many do not.</a:t>
            </a:r>
            <a:br>
              <a:rPr lang="en-US" b="0" i="0" dirty="0">
                <a:solidFill>
                  <a:srgbClr val="000000"/>
                </a:solidFill>
                <a:effectLst/>
                <a:latin typeface="Graphik Web"/>
              </a:rPr>
            </a:br>
            <a:endParaRPr lang="en-US" b="0" i="0" dirty="0">
              <a:solidFill>
                <a:srgbClr val="000000"/>
              </a:solidFill>
              <a:effectLst/>
              <a:latin typeface="Graphik Web"/>
            </a:endParaRPr>
          </a:p>
          <a:p>
            <a:pPr algn="l">
              <a:buFont typeface="Arial" panose="020B0604020202020204" pitchFamily="34" charset="0"/>
              <a:buChar char="•"/>
            </a:pPr>
            <a:r>
              <a:rPr lang="en-US" b="1" i="0" dirty="0">
                <a:solidFill>
                  <a:srgbClr val="000000"/>
                </a:solidFill>
                <a:effectLst/>
                <a:latin typeface="Graphik Web"/>
              </a:rPr>
              <a:t>Trough of Disillusionment:</a:t>
            </a:r>
            <a:r>
              <a:rPr lang="en-US" b="0" i="0" dirty="0">
                <a:solidFill>
                  <a:srgbClr val="000000"/>
                </a:solidFill>
                <a:effectLst/>
                <a:latin typeface="Graphik Web"/>
              </a:rPr>
              <a:t> Interest wanes as experiments and implementations fail to deliver. Producers of the technology shake out or fail. Investments continue only if the surviving providers improve their products to the satisfaction of early adopters.</a:t>
            </a:r>
            <a:br>
              <a:rPr lang="en-US" b="0" i="0" dirty="0">
                <a:solidFill>
                  <a:srgbClr val="000000"/>
                </a:solidFill>
                <a:effectLst/>
                <a:latin typeface="Graphik Web"/>
              </a:rPr>
            </a:br>
            <a:endParaRPr lang="en-US" b="0" i="0" dirty="0">
              <a:solidFill>
                <a:srgbClr val="000000"/>
              </a:solidFill>
              <a:effectLst/>
              <a:latin typeface="Graphik Web"/>
            </a:endParaRPr>
          </a:p>
          <a:p>
            <a:pPr algn="l">
              <a:buFont typeface="Arial" panose="020B0604020202020204" pitchFamily="34" charset="0"/>
              <a:buChar char="•"/>
            </a:pPr>
            <a:r>
              <a:rPr lang="en-US" b="1" i="0" dirty="0">
                <a:solidFill>
                  <a:srgbClr val="000000"/>
                </a:solidFill>
                <a:effectLst/>
                <a:latin typeface="Graphik Web"/>
              </a:rPr>
              <a:t>Slope of Enlightenment:</a:t>
            </a:r>
            <a:r>
              <a:rPr lang="en-US" b="0" i="0" dirty="0">
                <a:solidFill>
                  <a:srgbClr val="000000"/>
                </a:solidFill>
                <a:effectLst/>
                <a:latin typeface="Graphik Web"/>
              </a:rPr>
              <a:t> More instances of how the technology can benefit the enterprise start to crystallize and become more widely understood. Second- and third-generation products appear from technology providers. More enterprises fund pilots; conservative companies remain cautious.</a:t>
            </a:r>
            <a:br>
              <a:rPr lang="en-US" b="0" i="0" dirty="0">
                <a:solidFill>
                  <a:srgbClr val="000000"/>
                </a:solidFill>
                <a:effectLst/>
                <a:latin typeface="Graphik Web"/>
              </a:rPr>
            </a:br>
            <a:endParaRPr lang="en-US" b="0" i="0" dirty="0">
              <a:solidFill>
                <a:srgbClr val="000000"/>
              </a:solidFill>
              <a:effectLst/>
              <a:latin typeface="Graphik Web"/>
            </a:endParaRPr>
          </a:p>
          <a:p>
            <a:pPr algn="l">
              <a:buFont typeface="Arial" panose="020B0604020202020204" pitchFamily="34" charset="0"/>
              <a:buChar char="•"/>
            </a:pPr>
            <a:r>
              <a:rPr lang="en-US" b="1" i="0" dirty="0">
                <a:solidFill>
                  <a:srgbClr val="000000"/>
                </a:solidFill>
                <a:effectLst/>
                <a:latin typeface="Graphik Web"/>
              </a:rPr>
              <a:t>Plateau of Productivity:</a:t>
            </a:r>
            <a:r>
              <a:rPr lang="en-US" b="0" i="0" dirty="0">
                <a:solidFill>
                  <a:srgbClr val="000000"/>
                </a:solidFill>
                <a:effectLst/>
                <a:latin typeface="Graphik Web"/>
              </a:rPr>
              <a:t> Mainstream adoption starts to take off. Criteria for assessing provider viability are more clearly defined. The technology's broad market applicability and relevance are clearly paying off.</a:t>
            </a:r>
          </a:p>
          <a:p>
            <a:pPr algn="l">
              <a:buFont typeface="Arial" panose="020B0604020202020204" pitchFamily="34" charset="0"/>
              <a:buChar char="•"/>
            </a:pPr>
            <a:endParaRPr lang="en-US" b="0" i="0" dirty="0">
              <a:solidFill>
                <a:srgbClr val="000000"/>
              </a:solidFill>
              <a:effectLst/>
              <a:latin typeface="Graphik Web"/>
            </a:endParaRPr>
          </a:p>
          <a:p>
            <a:pPr algn="l">
              <a:buFont typeface="Arial" panose="020B0604020202020204" pitchFamily="34" charset="0"/>
              <a:buChar char="•"/>
            </a:pPr>
            <a:endParaRPr lang="en-US" b="0" i="0" dirty="0">
              <a:solidFill>
                <a:srgbClr val="000000"/>
              </a:solidFill>
              <a:effectLst/>
              <a:latin typeface="Graphik Web"/>
            </a:endParaRPr>
          </a:p>
          <a:p>
            <a:pPr algn="l">
              <a:buFont typeface="Arial" panose="020B0604020202020204" pitchFamily="34" charset="0"/>
              <a:buChar char="•"/>
            </a:pPr>
            <a:endParaRPr lang="en-US" b="0" i="0" dirty="0">
              <a:solidFill>
                <a:srgbClr val="000000"/>
              </a:solidFill>
              <a:effectLst/>
              <a:latin typeface="Graphik Web"/>
            </a:endParaRPr>
          </a:p>
          <a:p>
            <a:pPr algn="l">
              <a:buFont typeface="Arial" panose="020B0604020202020204" pitchFamily="34" charset="0"/>
              <a:buChar char="•"/>
            </a:pPr>
            <a:r>
              <a:rPr lang="en-US" b="0" i="0" dirty="0">
                <a:solidFill>
                  <a:srgbClr val="000000"/>
                </a:solidFill>
                <a:effectLst/>
                <a:latin typeface="Graphik Web"/>
              </a:rPr>
              <a:t>AI is not new – it has been a topic for decades</a:t>
            </a:r>
          </a:p>
          <a:p>
            <a:pPr algn="l">
              <a:buFont typeface="Arial" panose="020B0604020202020204" pitchFamily="34" charset="0"/>
              <a:buChar char="•"/>
            </a:pPr>
            <a:endParaRPr lang="en-US" b="0" i="0" dirty="0">
              <a:solidFill>
                <a:srgbClr val="000000"/>
              </a:solidFill>
              <a:effectLst/>
              <a:latin typeface="Graphik Web"/>
            </a:endParaRPr>
          </a:p>
          <a:p>
            <a:pPr algn="l">
              <a:buFont typeface="Arial" panose="020B0604020202020204" pitchFamily="34" charset="0"/>
              <a:buChar char="•"/>
            </a:pPr>
            <a:endParaRPr lang="en-US" b="0" i="0" dirty="0">
              <a:solidFill>
                <a:srgbClr val="000000"/>
              </a:solidFill>
              <a:effectLst/>
              <a:latin typeface="Graphik Web"/>
            </a:endParaRPr>
          </a:p>
          <a:p>
            <a:pPr algn="l">
              <a:buFont typeface="Arial" panose="020B0604020202020204" pitchFamily="34" charset="0"/>
              <a:buChar char="•"/>
            </a:pPr>
            <a:r>
              <a:rPr lang="en-US" b="0" i="0" dirty="0">
                <a:solidFill>
                  <a:srgbClr val="000000"/>
                </a:solidFill>
                <a:effectLst/>
                <a:latin typeface="Graphik Web"/>
              </a:rPr>
              <a:t>Platform as a Service (“we’re on cloud, we have no vulnerabilities”)</a:t>
            </a:r>
          </a:p>
          <a:p>
            <a:r>
              <a:rPr lang="en-US" dirty="0"/>
              <a:t>- lo-code/no-code</a:t>
            </a:r>
          </a:p>
        </p:txBody>
      </p:sp>
      <p:sp>
        <p:nvSpPr>
          <p:cNvPr id="4" name="Slide Number Placeholder 3"/>
          <p:cNvSpPr>
            <a:spLocks noGrp="1"/>
          </p:cNvSpPr>
          <p:nvPr>
            <p:ph type="sldNum" sz="quarter" idx="5"/>
          </p:nvPr>
        </p:nvSpPr>
        <p:spPr/>
        <p:txBody>
          <a:bodyPr/>
          <a:lstStyle/>
          <a:p>
            <a:fld id="{37A859B8-D79D-CF4F-BF2B-98F7FE9A8377}" type="slidenum">
              <a:rPr lang="en-US" smtClean="0"/>
              <a:t>2</a:t>
            </a:fld>
            <a:endParaRPr lang="en-US"/>
          </a:p>
        </p:txBody>
      </p:sp>
    </p:spTree>
    <p:extLst>
      <p:ext uri="{BB962C8B-B14F-4D97-AF65-F5344CB8AC3E}">
        <p14:creationId xmlns:p14="http://schemas.microsoft.com/office/powerpoint/2010/main" val="1714971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 compare to prompting Google search query</a:t>
            </a:r>
          </a:p>
          <a:p>
            <a:endParaRPr lang="en-US" dirty="0"/>
          </a:p>
        </p:txBody>
      </p:sp>
      <p:sp>
        <p:nvSpPr>
          <p:cNvPr id="4" name="Slide Number Placeholder 3"/>
          <p:cNvSpPr>
            <a:spLocks noGrp="1"/>
          </p:cNvSpPr>
          <p:nvPr>
            <p:ph type="sldNum" sz="quarter" idx="5"/>
          </p:nvPr>
        </p:nvSpPr>
        <p:spPr/>
        <p:txBody>
          <a:bodyPr/>
          <a:lstStyle/>
          <a:p>
            <a:fld id="{37A859B8-D79D-CF4F-BF2B-98F7FE9A8377}" type="slidenum">
              <a:rPr lang="en-US" smtClean="0"/>
              <a:t>3</a:t>
            </a:fld>
            <a:endParaRPr lang="en-US"/>
          </a:p>
        </p:txBody>
      </p:sp>
    </p:spTree>
    <p:extLst>
      <p:ext uri="{BB962C8B-B14F-4D97-AF65-F5344CB8AC3E}">
        <p14:creationId xmlns:p14="http://schemas.microsoft.com/office/powerpoint/2010/main" val="37873713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Emphasis on owning the standards and guidelines.</a:t>
            </a:r>
          </a:p>
          <a:p>
            <a:endParaRPr lang="en-US" dirty="0"/>
          </a:p>
          <a:p>
            <a:endParaRPr lang="en-US" dirty="0"/>
          </a:p>
          <a:p>
            <a:r>
              <a:rPr lang="en-US" dirty="0"/>
              <a:t>In economics, the Jevons paradox (</a:t>
            </a:r>
            <a:r>
              <a:rPr lang="en-US" dirty="0">
                <a:hlinkClick r:id="rId3" tooltip="Help:IPA/English"/>
              </a:rPr>
              <a:t>/ˈdʒɛvənz/</a:t>
            </a:r>
            <a:r>
              <a:rPr lang="en-US" dirty="0"/>
              <a:t>; sometimes Jevons effect) occurs when </a:t>
            </a:r>
            <a:r>
              <a:rPr lang="en-US" dirty="0">
                <a:hlinkClick r:id="rId4" tooltip="Technological change"/>
              </a:rPr>
              <a:t>technological progress</a:t>
            </a:r>
            <a:r>
              <a:rPr lang="en-US" dirty="0"/>
              <a:t> or government policy increases the </a:t>
            </a:r>
            <a:r>
              <a:rPr lang="en-US" dirty="0">
                <a:hlinkClick r:id="rId5" tooltip="Efficiency"/>
              </a:rPr>
              <a:t>efficiency</a:t>
            </a:r>
            <a:r>
              <a:rPr lang="en-US" dirty="0"/>
              <a:t> with which a </a:t>
            </a:r>
            <a:r>
              <a:rPr lang="en-US" dirty="0">
                <a:hlinkClick r:id="rId6" tooltip="Resource (economics)"/>
              </a:rPr>
              <a:t>resource</a:t>
            </a:r>
            <a:r>
              <a:rPr lang="en-US" dirty="0"/>
              <a:t> is used (reducing the amount necessary for any one use), but the falling cost of use </a:t>
            </a:r>
            <a:r>
              <a:rPr lang="en-US" dirty="0">
                <a:hlinkClick r:id="rId7" tooltip="Induced demand"/>
              </a:rPr>
              <a:t>induces increases in demand</a:t>
            </a:r>
            <a:r>
              <a:rPr lang="en-US" dirty="0"/>
              <a:t> enough that resource use is increased, rather than reduced.</a:t>
            </a:r>
            <a:r>
              <a:rPr lang="en-US" dirty="0">
                <a:hlinkClick r:id="rId8"/>
              </a:rPr>
              <a:t>[1]</a:t>
            </a:r>
            <a:r>
              <a:rPr lang="en-US" dirty="0">
                <a:hlinkClick r:id="rId9"/>
              </a:rPr>
              <a:t>[2]</a:t>
            </a:r>
            <a:r>
              <a:rPr lang="en-US" dirty="0">
                <a:hlinkClick r:id="rId10"/>
              </a:rPr>
              <a:t>[3]</a:t>
            </a:r>
            <a:r>
              <a:rPr lang="en-US" dirty="0"/>
              <a:t> Governments typically assume that efficiency gains will lower </a:t>
            </a:r>
            <a:r>
              <a:rPr lang="en-US" dirty="0">
                <a:hlinkClick r:id="rId11" tooltip="Resource consumption"/>
              </a:rPr>
              <a:t>resource consumption</a:t>
            </a:r>
            <a:r>
              <a:rPr lang="en-US" dirty="0"/>
              <a:t>, ignoring the possibility of the paradox arising.</a:t>
            </a:r>
            <a:r>
              <a:rPr lang="en-US" dirty="0">
                <a:hlinkClick r:id="rId12"/>
              </a:rPr>
              <a:t>[4]</a:t>
            </a:r>
            <a:endParaRPr lang="en-US" dirty="0"/>
          </a:p>
          <a:p>
            <a:endParaRPr lang="en-US" dirty="0"/>
          </a:p>
          <a:p>
            <a:r>
              <a:rPr lang="en-US" dirty="0"/>
              <a:t>- Compare to increased developer demand/burnout.</a:t>
            </a:r>
          </a:p>
          <a:p>
            <a:endParaRPr lang="en-US" dirty="0"/>
          </a:p>
          <a:p>
            <a:r>
              <a:rPr lang="en-US" dirty="0"/>
              <a:t>- In a war room, would you rather have a chatbot or a technical person on the call?</a:t>
            </a:r>
          </a:p>
        </p:txBody>
      </p:sp>
      <p:sp>
        <p:nvSpPr>
          <p:cNvPr id="4" name="Slide Number Placeholder 3"/>
          <p:cNvSpPr>
            <a:spLocks noGrp="1"/>
          </p:cNvSpPr>
          <p:nvPr>
            <p:ph type="sldNum" sz="quarter" idx="5"/>
          </p:nvPr>
        </p:nvSpPr>
        <p:spPr/>
        <p:txBody>
          <a:bodyPr/>
          <a:lstStyle/>
          <a:p>
            <a:fld id="{37A859B8-D79D-CF4F-BF2B-98F7FE9A8377}" type="slidenum">
              <a:rPr lang="en-US" smtClean="0"/>
              <a:t>4</a:t>
            </a:fld>
            <a:endParaRPr lang="en-US"/>
          </a:p>
        </p:txBody>
      </p:sp>
    </p:spTree>
    <p:extLst>
      <p:ext uri="{BB962C8B-B14F-4D97-AF65-F5344CB8AC3E}">
        <p14:creationId xmlns:p14="http://schemas.microsoft.com/office/powerpoint/2010/main" val="2999162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coal -&gt; fossil fuels -&gt; climate change. (bigger problems than we can foretell.)</a:t>
            </a:r>
          </a:p>
          <a:p>
            <a:endParaRPr lang="en-US" dirty="0"/>
          </a:p>
          <a:p>
            <a:r>
              <a:rPr lang="en-US" dirty="0"/>
              <a:t>Developer burnout.</a:t>
            </a:r>
          </a:p>
        </p:txBody>
      </p:sp>
      <p:sp>
        <p:nvSpPr>
          <p:cNvPr id="4" name="Slide Number Placeholder 3"/>
          <p:cNvSpPr>
            <a:spLocks noGrp="1"/>
          </p:cNvSpPr>
          <p:nvPr>
            <p:ph type="sldNum" sz="quarter" idx="5"/>
          </p:nvPr>
        </p:nvSpPr>
        <p:spPr/>
        <p:txBody>
          <a:bodyPr/>
          <a:lstStyle/>
          <a:p>
            <a:fld id="{37A859B8-D79D-CF4F-BF2B-98F7FE9A8377}" type="slidenum">
              <a:rPr lang="en-US" smtClean="0"/>
              <a:t>5</a:t>
            </a:fld>
            <a:endParaRPr lang="en-US"/>
          </a:p>
        </p:txBody>
      </p:sp>
    </p:spTree>
    <p:extLst>
      <p:ext uri="{BB962C8B-B14F-4D97-AF65-F5344CB8AC3E}">
        <p14:creationId xmlns:p14="http://schemas.microsoft.com/office/powerpoint/2010/main" val="1178814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100X and Zero Distance?</a:t>
            </a:r>
          </a:p>
        </p:txBody>
      </p:sp>
      <p:sp>
        <p:nvSpPr>
          <p:cNvPr id="4" name="Slide Number Placeholder 3"/>
          <p:cNvSpPr>
            <a:spLocks noGrp="1"/>
          </p:cNvSpPr>
          <p:nvPr>
            <p:ph type="sldNum" sz="quarter" idx="5"/>
          </p:nvPr>
        </p:nvSpPr>
        <p:spPr/>
        <p:txBody>
          <a:bodyPr/>
          <a:lstStyle/>
          <a:p>
            <a:fld id="{37A859B8-D79D-CF4F-BF2B-98F7FE9A8377}" type="slidenum">
              <a:rPr lang="en-US" smtClean="0"/>
              <a:t>7</a:t>
            </a:fld>
            <a:endParaRPr lang="en-US"/>
          </a:p>
        </p:txBody>
      </p:sp>
    </p:spTree>
    <p:extLst>
      <p:ext uri="{BB962C8B-B14F-4D97-AF65-F5344CB8AC3E}">
        <p14:creationId xmlns:p14="http://schemas.microsoft.com/office/powerpoint/2010/main" val="2004549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Github</a:t>
            </a:r>
            <a:r>
              <a:rPr lang="en-US" dirty="0"/>
              <a:t> Copilot needs to be paired with Copilot Chat (in beta) for best experience/benefit</a:t>
            </a:r>
          </a:p>
          <a:p>
            <a:r>
              <a:rPr lang="en-US" dirty="0"/>
              <a:t>- Compare to </a:t>
            </a:r>
            <a:r>
              <a:rPr lang="en-US" dirty="0" err="1"/>
              <a:t>stackover</a:t>
            </a:r>
            <a:r>
              <a:rPr lang="en-US" dirty="0"/>
              <a:t> flow answers with/without explanations.</a:t>
            </a:r>
          </a:p>
          <a:p>
            <a:endParaRPr lang="en-US" dirty="0"/>
          </a:p>
          <a:p>
            <a:r>
              <a:rPr lang="en-US" dirty="0" err="1"/>
              <a:t>Github</a:t>
            </a:r>
            <a:r>
              <a:rPr lang="en-US" dirty="0"/>
              <a:t> Copilot Chat pushes you to dig and research deeper – replaces ”let me google that for you”.</a:t>
            </a:r>
          </a:p>
        </p:txBody>
      </p:sp>
      <p:sp>
        <p:nvSpPr>
          <p:cNvPr id="4" name="Slide Number Placeholder 3"/>
          <p:cNvSpPr>
            <a:spLocks noGrp="1"/>
          </p:cNvSpPr>
          <p:nvPr>
            <p:ph type="sldNum" sz="quarter" idx="5"/>
          </p:nvPr>
        </p:nvSpPr>
        <p:spPr/>
        <p:txBody>
          <a:bodyPr/>
          <a:lstStyle/>
          <a:p>
            <a:fld id="{37A859B8-D79D-CF4F-BF2B-98F7FE9A8377}" type="slidenum">
              <a:rPr lang="en-US" smtClean="0"/>
              <a:t>8</a:t>
            </a:fld>
            <a:endParaRPr lang="en-US"/>
          </a:p>
        </p:txBody>
      </p:sp>
    </p:spTree>
    <p:extLst>
      <p:ext uri="{BB962C8B-B14F-4D97-AF65-F5344CB8AC3E}">
        <p14:creationId xmlns:p14="http://schemas.microsoft.com/office/powerpoint/2010/main" val="1837929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even the speaker from Microsoft can explain exactly how the “numbers” were calculated.</a:t>
            </a:r>
          </a:p>
        </p:txBody>
      </p:sp>
      <p:sp>
        <p:nvSpPr>
          <p:cNvPr id="4" name="Slide Number Placeholder 3"/>
          <p:cNvSpPr>
            <a:spLocks noGrp="1"/>
          </p:cNvSpPr>
          <p:nvPr>
            <p:ph type="sldNum" sz="quarter" idx="5"/>
          </p:nvPr>
        </p:nvSpPr>
        <p:spPr/>
        <p:txBody>
          <a:bodyPr/>
          <a:lstStyle/>
          <a:p>
            <a:fld id="{37A859B8-D79D-CF4F-BF2B-98F7FE9A8377}" type="slidenum">
              <a:rPr lang="en-US" smtClean="0"/>
              <a:t>9</a:t>
            </a:fld>
            <a:endParaRPr lang="en-US"/>
          </a:p>
        </p:txBody>
      </p:sp>
    </p:spTree>
    <p:extLst>
      <p:ext uri="{BB962C8B-B14F-4D97-AF65-F5344CB8AC3E}">
        <p14:creationId xmlns:p14="http://schemas.microsoft.com/office/powerpoint/2010/main" val="490324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A859B8-D79D-CF4F-BF2B-98F7FE9A8377}" type="slidenum">
              <a:rPr lang="en-US" smtClean="0"/>
              <a:t>12</a:t>
            </a:fld>
            <a:endParaRPr lang="en-US"/>
          </a:p>
        </p:txBody>
      </p:sp>
    </p:spTree>
    <p:extLst>
      <p:ext uri="{BB962C8B-B14F-4D97-AF65-F5344CB8AC3E}">
        <p14:creationId xmlns:p14="http://schemas.microsoft.com/office/powerpoint/2010/main" val="10572183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E15EC-502A-A517-1BFF-81A6B2364D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E71F9F-BB20-C02E-807D-FB1D216359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33A7076-DFB1-98AE-54A6-C690BA12C18A}"/>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5" name="Footer Placeholder 4">
            <a:extLst>
              <a:ext uri="{FF2B5EF4-FFF2-40B4-BE49-F238E27FC236}">
                <a16:creationId xmlns:a16="http://schemas.microsoft.com/office/drawing/2014/main" id="{75A8B790-2BFD-D231-649F-2642369A01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7E31-E794-3F49-8C86-120984613ACC}"/>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17859807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11221-C3FF-8905-45C8-2007357881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2F58E66-9E85-E94F-FB1C-66E5C8F6060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25BD93-1B87-5929-35A5-527FE69BF954}"/>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5" name="Footer Placeholder 4">
            <a:extLst>
              <a:ext uri="{FF2B5EF4-FFF2-40B4-BE49-F238E27FC236}">
                <a16:creationId xmlns:a16="http://schemas.microsoft.com/office/drawing/2014/main" id="{B5D0AB7E-FDA6-D074-61FA-528E554648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737A73-6D30-A5DB-1EDC-F197802D7742}"/>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2840428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A83DAB-2048-2365-E30D-E8877D8F43C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B027FB5-7F4B-DEB8-C182-2456A261FD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8E8A6A-0B5E-C24F-1F46-D8EB95A4A6AD}"/>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5" name="Footer Placeholder 4">
            <a:extLst>
              <a:ext uri="{FF2B5EF4-FFF2-40B4-BE49-F238E27FC236}">
                <a16:creationId xmlns:a16="http://schemas.microsoft.com/office/drawing/2014/main" id="{3380AD77-BDA0-9854-9EAE-6352B4CBB0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EC1EC0-E312-E685-0965-B123BD85D6C6}"/>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19328749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F6F1-C110-F0FE-309E-C06A12DCE7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B82F89-713A-B65C-B55C-628D7A0B3B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F570B3-B38B-5AF1-26DA-F7841F908CB0}"/>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5" name="Footer Placeholder 4">
            <a:extLst>
              <a:ext uri="{FF2B5EF4-FFF2-40B4-BE49-F238E27FC236}">
                <a16:creationId xmlns:a16="http://schemas.microsoft.com/office/drawing/2014/main" id="{37A6F50A-4BC6-20B3-9287-DBFC7C81EE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4E3798-79E7-E8C6-01B0-BC2AA4BFBC3B}"/>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2144945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CD70E-EA63-50AB-9A9E-D6F701A87A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3F43D46-C241-154F-52D5-AA448CDFB4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F538A97-AE92-60B8-250D-ACF48D53F360}"/>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5" name="Footer Placeholder 4">
            <a:extLst>
              <a:ext uri="{FF2B5EF4-FFF2-40B4-BE49-F238E27FC236}">
                <a16:creationId xmlns:a16="http://schemas.microsoft.com/office/drawing/2014/main" id="{5FD69936-3422-A160-1DB8-9CFEFAB828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F92315-4F28-BB5D-0ECA-5B361718DC3B}"/>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169974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6847C-355E-732F-E9D7-D2D78A5D8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E3EAFC-B9D5-B23D-4441-B1BC5B93ABA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A54AF35-0F3F-72F5-CC65-D4F70E8A93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63E0E7-C150-FB77-EBA9-7B672DB2F2A9}"/>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6" name="Footer Placeholder 5">
            <a:extLst>
              <a:ext uri="{FF2B5EF4-FFF2-40B4-BE49-F238E27FC236}">
                <a16:creationId xmlns:a16="http://schemas.microsoft.com/office/drawing/2014/main" id="{0B4096DA-FA9C-A3F5-483C-96A9BA6B9B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C52A0C-2E19-CD38-154D-9078F4600222}"/>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688703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3EB0E-3823-EE14-0FC0-6604E51E6E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D723309-D117-E505-09B7-DDFFF80489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9A7FCD-472B-D6B1-1ED0-5F43D04857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CB88B8-D315-A1A5-6D90-73E0CEE05D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10A295-ED31-2F3F-54BC-304034420F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2A8094-F770-7B14-8517-7B81E6A7F3BC}"/>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8" name="Footer Placeholder 7">
            <a:extLst>
              <a:ext uri="{FF2B5EF4-FFF2-40B4-BE49-F238E27FC236}">
                <a16:creationId xmlns:a16="http://schemas.microsoft.com/office/drawing/2014/main" id="{47E24175-DDDD-574A-326C-EB7ECDD894F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D0EBBFF-95FC-F296-7D40-8C283C48ADBE}"/>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200440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57CF0-10BD-5D4C-1770-F60CD23B2F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0FED8B-D2EC-288E-83F6-E61BADE93C2D}"/>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4" name="Footer Placeholder 3">
            <a:extLst>
              <a:ext uri="{FF2B5EF4-FFF2-40B4-BE49-F238E27FC236}">
                <a16:creationId xmlns:a16="http://schemas.microsoft.com/office/drawing/2014/main" id="{432EA3F2-901D-B246-F46E-5B45476490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7732780-4DB0-6FD4-01AA-5C0615FE62E5}"/>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779374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F5DDB4-D67E-4982-25A7-086355E22185}"/>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3" name="Footer Placeholder 2">
            <a:extLst>
              <a:ext uri="{FF2B5EF4-FFF2-40B4-BE49-F238E27FC236}">
                <a16:creationId xmlns:a16="http://schemas.microsoft.com/office/drawing/2014/main" id="{A943EDB8-CA62-3ACD-22B8-ED122C186C2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447F87-8096-6CB4-EC9B-E3785AF0B0F3}"/>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249212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4AD14-7061-3E11-7C41-55826AAC07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BB11F8-ABCF-311C-22F2-C8F890ACDC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1307C22-228E-CCC3-BAE2-3C77E5A406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1A29D3-7223-9B8F-641E-4608A556FCAB}"/>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6" name="Footer Placeholder 5">
            <a:extLst>
              <a:ext uri="{FF2B5EF4-FFF2-40B4-BE49-F238E27FC236}">
                <a16:creationId xmlns:a16="http://schemas.microsoft.com/office/drawing/2014/main" id="{185C1BDC-72C0-5ACE-A14A-65B9B96DE9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4EBF96-A3BE-BFAE-640A-EB13E4751757}"/>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3304976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05317-378A-0846-5EBD-3CCB95A968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F3A97CF-AD01-066B-B82B-C24D1EC0AA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A78979A-BD62-AF80-6EB8-5F43853F10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6C1449-E8FE-DFAB-B1E9-0D4DFFA66EA6}"/>
              </a:ext>
            </a:extLst>
          </p:cNvPr>
          <p:cNvSpPr>
            <a:spLocks noGrp="1"/>
          </p:cNvSpPr>
          <p:nvPr>
            <p:ph type="dt" sz="half" idx="10"/>
          </p:nvPr>
        </p:nvSpPr>
        <p:spPr/>
        <p:txBody>
          <a:bodyPr/>
          <a:lstStyle/>
          <a:p>
            <a:fld id="{87164EC8-8603-3F45-8329-3612855AE36B}" type="datetimeFigureOut">
              <a:rPr lang="en-US" smtClean="0"/>
              <a:t>10/26/23</a:t>
            </a:fld>
            <a:endParaRPr lang="en-US"/>
          </a:p>
        </p:txBody>
      </p:sp>
      <p:sp>
        <p:nvSpPr>
          <p:cNvPr id="6" name="Footer Placeholder 5">
            <a:extLst>
              <a:ext uri="{FF2B5EF4-FFF2-40B4-BE49-F238E27FC236}">
                <a16:creationId xmlns:a16="http://schemas.microsoft.com/office/drawing/2014/main" id="{9D0ACBB3-13F7-1E6F-3183-D77A6C44C7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A765A9-5A1E-7915-3885-32F12259ADF8}"/>
              </a:ext>
            </a:extLst>
          </p:cNvPr>
          <p:cNvSpPr>
            <a:spLocks noGrp="1"/>
          </p:cNvSpPr>
          <p:nvPr>
            <p:ph type="sldNum" sz="quarter" idx="12"/>
          </p:nvPr>
        </p:nvSpPr>
        <p:spPr/>
        <p:txBody>
          <a:bodyPr/>
          <a:lstStyle/>
          <a:p>
            <a:fld id="{7E9E164D-A295-C74E-B83A-ABCD2550EF26}" type="slidenum">
              <a:rPr lang="en-US" smtClean="0"/>
              <a:t>‹#›</a:t>
            </a:fld>
            <a:endParaRPr lang="en-US"/>
          </a:p>
        </p:txBody>
      </p:sp>
    </p:spTree>
    <p:extLst>
      <p:ext uri="{BB962C8B-B14F-4D97-AF65-F5344CB8AC3E}">
        <p14:creationId xmlns:p14="http://schemas.microsoft.com/office/powerpoint/2010/main" val="1095984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1D9EA9-3DFB-6EF3-98EF-C8B18286A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4CAAE0-D4CD-FAD4-60CE-F58993ACB8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FB9429-B94F-274F-5064-DFC91BF589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164EC8-8603-3F45-8329-3612855AE36B}" type="datetimeFigureOut">
              <a:rPr lang="en-US" smtClean="0"/>
              <a:t>10/26/23</a:t>
            </a:fld>
            <a:endParaRPr lang="en-US"/>
          </a:p>
        </p:txBody>
      </p:sp>
      <p:sp>
        <p:nvSpPr>
          <p:cNvPr id="5" name="Footer Placeholder 4">
            <a:extLst>
              <a:ext uri="{FF2B5EF4-FFF2-40B4-BE49-F238E27FC236}">
                <a16:creationId xmlns:a16="http://schemas.microsoft.com/office/drawing/2014/main" id="{2EED300C-8855-819A-BC7C-DF0C053251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B91C175-A30F-5DDC-5DF6-DBF4A11399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9E164D-A295-C74E-B83A-ABCD2550EF26}" type="slidenum">
              <a:rPr lang="en-US" smtClean="0"/>
              <a:t>‹#›</a:t>
            </a:fld>
            <a:endParaRPr lang="en-US"/>
          </a:p>
        </p:txBody>
      </p:sp>
    </p:spTree>
    <p:extLst>
      <p:ext uri="{BB962C8B-B14F-4D97-AF65-F5344CB8AC3E}">
        <p14:creationId xmlns:p14="http://schemas.microsoft.com/office/powerpoint/2010/main" val="42210098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Technological_chang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en.wikipedia.org/wiki/Induced_demand" TargetMode="External"/><Relationship Id="rId5" Type="http://schemas.openxmlformats.org/officeDocument/2006/relationships/hyperlink" Target="https://en.wikipedia.org/wiki/Resource_(economics)" TargetMode="External"/><Relationship Id="rId4" Type="http://schemas.openxmlformats.org/officeDocument/2006/relationships/hyperlink" Target="https://en.wikipedia.org/wiki/Efficiency"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B87820-5DEA-A3A0-9371-C0FF203641F5}"/>
              </a:ext>
            </a:extLst>
          </p:cNvPr>
          <p:cNvPicPr>
            <a:picLocks noChangeAspect="1"/>
          </p:cNvPicPr>
          <p:nvPr/>
        </p:nvPicPr>
        <p:blipFill>
          <a:blip r:embed="rId3"/>
          <a:stretch>
            <a:fillRect/>
          </a:stretch>
        </p:blipFill>
        <p:spPr>
          <a:xfrm>
            <a:off x="938684" y="1858570"/>
            <a:ext cx="10314631" cy="3363669"/>
          </a:xfrm>
          <a:prstGeom prst="rect">
            <a:avLst/>
          </a:prstGeom>
        </p:spPr>
      </p:pic>
    </p:spTree>
    <p:extLst>
      <p:ext uri="{BB962C8B-B14F-4D97-AF65-F5344CB8AC3E}">
        <p14:creationId xmlns:p14="http://schemas.microsoft.com/office/powerpoint/2010/main" val="3373897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5BA6E-387A-20EA-9F7A-6BF272F1A0AA}"/>
              </a:ext>
            </a:extLst>
          </p:cNvPr>
          <p:cNvSpPr>
            <a:spLocks noGrp="1"/>
          </p:cNvSpPr>
          <p:nvPr>
            <p:ph type="title"/>
          </p:nvPr>
        </p:nvSpPr>
        <p:spPr/>
        <p:txBody>
          <a:bodyPr/>
          <a:lstStyle/>
          <a:p>
            <a:r>
              <a:rPr lang="en-US" dirty="0"/>
              <a:t>Copilot Challenges	</a:t>
            </a:r>
          </a:p>
        </p:txBody>
      </p:sp>
      <p:sp>
        <p:nvSpPr>
          <p:cNvPr id="3" name="Content Placeholder 2">
            <a:extLst>
              <a:ext uri="{FF2B5EF4-FFF2-40B4-BE49-F238E27FC236}">
                <a16:creationId xmlns:a16="http://schemas.microsoft.com/office/drawing/2014/main" id="{82719970-9F9F-53C5-3C8D-9DB6901D1558}"/>
              </a:ext>
            </a:extLst>
          </p:cNvPr>
          <p:cNvSpPr>
            <a:spLocks noGrp="1"/>
          </p:cNvSpPr>
          <p:nvPr>
            <p:ph idx="1"/>
          </p:nvPr>
        </p:nvSpPr>
        <p:spPr/>
        <p:txBody>
          <a:bodyPr>
            <a:normAutofit lnSpcReduction="10000"/>
          </a:bodyPr>
          <a:lstStyle/>
          <a:p>
            <a:r>
              <a:rPr lang="en-US" dirty="0"/>
              <a:t>Should have human oversight/review</a:t>
            </a:r>
          </a:p>
          <a:p>
            <a:r>
              <a:rPr lang="en-US" dirty="0"/>
              <a:t>Only as good as context/prompt</a:t>
            </a:r>
          </a:p>
          <a:p>
            <a:r>
              <a:rPr lang="en-US" dirty="0"/>
              <a:t>Learning curve</a:t>
            </a:r>
          </a:p>
          <a:p>
            <a:r>
              <a:rPr lang="en-US" dirty="0"/>
              <a:t>Sometimes needs “nudging”</a:t>
            </a:r>
          </a:p>
          <a:p>
            <a:r>
              <a:rPr lang="en-US" dirty="0"/>
              <a:t>Hallucinations</a:t>
            </a:r>
          </a:p>
          <a:p>
            <a:r>
              <a:rPr lang="en-US" dirty="0"/>
              <a:t>Date problem</a:t>
            </a:r>
          </a:p>
          <a:p>
            <a:r>
              <a:rPr lang="en-US" dirty="0"/>
              <a:t>Length of response</a:t>
            </a:r>
          </a:p>
          <a:p>
            <a:r>
              <a:rPr lang="en-US" dirty="0"/>
              <a:t>Always generative – not deterministic</a:t>
            </a:r>
          </a:p>
          <a:p>
            <a:r>
              <a:rPr lang="en-US" dirty="0"/>
              <a:t>Some data going across</a:t>
            </a:r>
          </a:p>
        </p:txBody>
      </p:sp>
    </p:spTree>
    <p:extLst>
      <p:ext uri="{BB962C8B-B14F-4D97-AF65-F5344CB8AC3E}">
        <p14:creationId xmlns:p14="http://schemas.microsoft.com/office/powerpoint/2010/main" val="2232396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02C752A-28AE-18B4-165F-705B4DEF3AF0}"/>
              </a:ext>
            </a:extLst>
          </p:cNvPr>
          <p:cNvPicPr>
            <a:picLocks noGrp="1" noChangeAspect="1"/>
          </p:cNvPicPr>
          <p:nvPr>
            <p:ph idx="1"/>
          </p:nvPr>
        </p:nvPicPr>
        <p:blipFill>
          <a:blip r:embed="rId2"/>
          <a:stretch>
            <a:fillRect/>
          </a:stretch>
        </p:blipFill>
        <p:spPr>
          <a:xfrm>
            <a:off x="459925" y="707231"/>
            <a:ext cx="11272149" cy="5443538"/>
          </a:xfrm>
        </p:spPr>
      </p:pic>
    </p:spTree>
    <p:extLst>
      <p:ext uri="{BB962C8B-B14F-4D97-AF65-F5344CB8AC3E}">
        <p14:creationId xmlns:p14="http://schemas.microsoft.com/office/powerpoint/2010/main" val="3444615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22E3338-205B-C69C-E84E-3CFF03B0AD65}"/>
              </a:ext>
            </a:extLst>
          </p:cNvPr>
          <p:cNvPicPr>
            <a:picLocks noGrp="1" noChangeAspect="1"/>
          </p:cNvPicPr>
          <p:nvPr>
            <p:ph idx="1"/>
          </p:nvPr>
        </p:nvPicPr>
        <p:blipFill>
          <a:blip r:embed="rId3"/>
          <a:stretch>
            <a:fillRect/>
          </a:stretch>
        </p:blipFill>
        <p:spPr>
          <a:xfrm>
            <a:off x="657549" y="808604"/>
            <a:ext cx="10876901" cy="5240792"/>
          </a:xfrm>
        </p:spPr>
      </p:pic>
    </p:spTree>
    <p:extLst>
      <p:ext uri="{BB962C8B-B14F-4D97-AF65-F5344CB8AC3E}">
        <p14:creationId xmlns:p14="http://schemas.microsoft.com/office/powerpoint/2010/main" val="41580561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GitHub Logo and symbol, meaning, history, PNG, brand">
            <a:extLst>
              <a:ext uri="{FF2B5EF4-FFF2-40B4-BE49-F238E27FC236}">
                <a16:creationId xmlns:a16="http://schemas.microsoft.com/office/drawing/2014/main" id="{F494C5A2-A044-62B8-4E17-46259A9C39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68651" y="460182"/>
            <a:ext cx="2603500" cy="145796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F0CDE2DE-39FB-2C68-48E8-3DAE0288C0EE}"/>
              </a:ext>
            </a:extLst>
          </p:cNvPr>
          <p:cNvPicPr>
            <a:picLocks noChangeAspect="1"/>
          </p:cNvPicPr>
          <p:nvPr/>
        </p:nvPicPr>
        <p:blipFill>
          <a:blip r:embed="rId4"/>
          <a:stretch>
            <a:fillRect/>
          </a:stretch>
        </p:blipFill>
        <p:spPr>
          <a:xfrm>
            <a:off x="10144760" y="3878137"/>
            <a:ext cx="1409700" cy="1435100"/>
          </a:xfrm>
          <a:prstGeom prst="rect">
            <a:avLst/>
          </a:prstGeom>
        </p:spPr>
      </p:pic>
      <p:pic>
        <p:nvPicPr>
          <p:cNvPr id="3" name="Picture 2">
            <a:extLst>
              <a:ext uri="{FF2B5EF4-FFF2-40B4-BE49-F238E27FC236}">
                <a16:creationId xmlns:a16="http://schemas.microsoft.com/office/drawing/2014/main" id="{C8832A75-388A-FCB9-5535-CDF14C60E9A0}"/>
              </a:ext>
            </a:extLst>
          </p:cNvPr>
          <p:cNvPicPr>
            <a:picLocks noChangeAspect="1"/>
          </p:cNvPicPr>
          <p:nvPr/>
        </p:nvPicPr>
        <p:blipFill>
          <a:blip r:embed="rId5"/>
          <a:stretch>
            <a:fillRect/>
          </a:stretch>
        </p:blipFill>
        <p:spPr>
          <a:xfrm>
            <a:off x="425272" y="169946"/>
            <a:ext cx="2039501" cy="2039501"/>
          </a:xfrm>
          <a:prstGeom prst="rect">
            <a:avLst/>
          </a:prstGeom>
        </p:spPr>
      </p:pic>
      <p:pic>
        <p:nvPicPr>
          <p:cNvPr id="2054" name="Picture 6" descr="GPT Pull Request Review - Visual Studio Marketplace">
            <a:extLst>
              <a:ext uri="{FF2B5EF4-FFF2-40B4-BE49-F238E27FC236}">
                <a16:creationId xmlns:a16="http://schemas.microsoft.com/office/drawing/2014/main" id="{2260A99C-D2BE-98B2-255E-BF443119D6D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49843" y="584085"/>
            <a:ext cx="1256030" cy="125603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DAF414E-4E0B-483C-70AC-CAD16A5E4053}"/>
              </a:ext>
            </a:extLst>
          </p:cNvPr>
          <p:cNvSpPr txBox="1"/>
          <p:nvPr/>
        </p:nvSpPr>
        <p:spPr>
          <a:xfrm>
            <a:off x="4225362" y="1840115"/>
            <a:ext cx="904991" cy="369332"/>
          </a:xfrm>
          <a:prstGeom prst="rect">
            <a:avLst/>
          </a:prstGeom>
          <a:noFill/>
        </p:spPr>
        <p:txBody>
          <a:bodyPr wrap="none" rtlCol="0">
            <a:spAutoFit/>
          </a:bodyPr>
          <a:lstStyle/>
          <a:p>
            <a:r>
              <a:rPr lang="en-US" dirty="0"/>
              <a:t>GPT 3.5</a:t>
            </a:r>
          </a:p>
        </p:txBody>
      </p:sp>
      <p:sp>
        <p:nvSpPr>
          <p:cNvPr id="5" name="TextBox 4">
            <a:extLst>
              <a:ext uri="{FF2B5EF4-FFF2-40B4-BE49-F238E27FC236}">
                <a16:creationId xmlns:a16="http://schemas.microsoft.com/office/drawing/2014/main" id="{9446665C-54AE-713A-A2E8-81FF4F8FEDBC}"/>
              </a:ext>
            </a:extLst>
          </p:cNvPr>
          <p:cNvSpPr txBox="1"/>
          <p:nvPr/>
        </p:nvSpPr>
        <p:spPr>
          <a:xfrm>
            <a:off x="802057" y="2209447"/>
            <a:ext cx="1285929" cy="369332"/>
          </a:xfrm>
          <a:prstGeom prst="rect">
            <a:avLst/>
          </a:prstGeom>
          <a:noFill/>
        </p:spPr>
        <p:txBody>
          <a:bodyPr wrap="none" rtlCol="0">
            <a:spAutoFit/>
          </a:bodyPr>
          <a:lstStyle/>
          <a:p>
            <a:r>
              <a:rPr lang="en-US" dirty="0"/>
              <a:t>Public Code</a:t>
            </a:r>
          </a:p>
        </p:txBody>
      </p:sp>
      <p:pic>
        <p:nvPicPr>
          <p:cNvPr id="2056" name="Picture 8" descr="Step-by-Step: Setting Up GitHub Student and GitHub Copilot as an  Authenticated Student Developer">
            <a:extLst>
              <a:ext uri="{FF2B5EF4-FFF2-40B4-BE49-F238E27FC236}">
                <a16:creationId xmlns:a16="http://schemas.microsoft.com/office/drawing/2014/main" id="{0A2ED9AF-B4E1-1823-F5F9-36F42DC21D6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07220" y="584085"/>
            <a:ext cx="2684780" cy="121015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CD916C33-BD1A-A872-E297-279E1E567FA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161306" y="3026930"/>
            <a:ext cx="4128523" cy="3392285"/>
          </a:xfrm>
          <a:prstGeom prst="rect">
            <a:avLst/>
          </a:prstGeom>
          <a:noFill/>
          <a:extLst>
            <a:ext uri="{909E8E84-426E-40DD-AFC4-6F175D3DCCD1}">
              <a14:hiddenFill xmlns:a14="http://schemas.microsoft.com/office/drawing/2010/main">
                <a:solidFill>
                  <a:srgbClr val="FFFFFF"/>
                </a:solidFill>
              </a14:hiddenFill>
            </a:ext>
          </a:extLst>
        </p:spPr>
      </p:pic>
      <p:sp>
        <p:nvSpPr>
          <p:cNvPr id="8" name="Right Arrow 7">
            <a:extLst>
              <a:ext uri="{FF2B5EF4-FFF2-40B4-BE49-F238E27FC236}">
                <a16:creationId xmlns:a16="http://schemas.microsoft.com/office/drawing/2014/main" id="{46A3E24B-CB31-1FF4-0F56-7316FE297B15}"/>
              </a:ext>
            </a:extLst>
          </p:cNvPr>
          <p:cNvSpPr/>
          <p:nvPr/>
        </p:nvSpPr>
        <p:spPr>
          <a:xfrm>
            <a:off x="2951403" y="933652"/>
            <a:ext cx="991386" cy="5568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Elbow Connector 12">
            <a:extLst>
              <a:ext uri="{FF2B5EF4-FFF2-40B4-BE49-F238E27FC236}">
                <a16:creationId xmlns:a16="http://schemas.microsoft.com/office/drawing/2014/main" id="{D3463D4E-AF09-5098-E647-D7A734FFCA3D}"/>
              </a:ext>
            </a:extLst>
          </p:cNvPr>
          <p:cNvCxnSpPr>
            <a:cxnSpLocks/>
            <a:stCxn id="2056" idx="2"/>
            <a:endCxn id="2" idx="0"/>
          </p:cNvCxnSpPr>
          <p:nvPr/>
        </p:nvCxnSpPr>
        <p:spPr>
          <a:xfrm rot="5400000">
            <a:off x="9807662" y="2836188"/>
            <a:ext cx="2083897" cy="12700"/>
          </a:xfrm>
          <a:prstGeom prst="bentConnector3">
            <a:avLst/>
          </a:prstGeom>
          <a:ln w="127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a:extLst>
              <a:ext uri="{FF2B5EF4-FFF2-40B4-BE49-F238E27FC236}">
                <a16:creationId xmlns:a16="http://schemas.microsoft.com/office/drawing/2014/main" id="{16C1A756-663A-EDC1-4D5E-8A29BC0AABF5}"/>
              </a:ext>
            </a:extLst>
          </p:cNvPr>
          <p:cNvCxnSpPr>
            <a:cxnSpLocks/>
            <a:stCxn id="2056" idx="1"/>
          </p:cNvCxnSpPr>
          <p:nvPr/>
        </p:nvCxnSpPr>
        <p:spPr>
          <a:xfrm rot="10800000">
            <a:off x="7844402" y="1167765"/>
            <a:ext cx="1662819" cy="21398"/>
          </a:xfrm>
          <a:prstGeom prst="bentConnector3">
            <a:avLst>
              <a:gd name="adj1" fmla="val 50000"/>
            </a:avLst>
          </a:prstGeom>
          <a:ln w="1270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a:extLst>
              <a:ext uri="{FF2B5EF4-FFF2-40B4-BE49-F238E27FC236}">
                <a16:creationId xmlns:a16="http://schemas.microsoft.com/office/drawing/2014/main" id="{F4946A5A-11D4-5B33-4D3E-7CA239C230DA}"/>
              </a:ext>
            </a:extLst>
          </p:cNvPr>
          <p:cNvCxnSpPr>
            <a:cxnSpLocks/>
          </p:cNvCxnSpPr>
          <p:nvPr/>
        </p:nvCxnSpPr>
        <p:spPr>
          <a:xfrm rot="10800000" flipV="1">
            <a:off x="5305874" y="1179384"/>
            <a:ext cx="1643571" cy="53035"/>
          </a:xfrm>
          <a:prstGeom prst="bentConnector3">
            <a:avLst>
              <a:gd name="adj1" fmla="val 50000"/>
            </a:avLst>
          </a:prstGeom>
          <a:ln w="12700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0352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383536-3204-4877-8D00-C3B58E28E88A}"/>
              </a:ext>
            </a:extLst>
          </p:cNvPr>
          <p:cNvPicPr>
            <a:picLocks noChangeAspect="1"/>
          </p:cNvPicPr>
          <p:nvPr/>
        </p:nvPicPr>
        <p:blipFill>
          <a:blip r:embed="rId3"/>
          <a:stretch>
            <a:fillRect/>
          </a:stretch>
        </p:blipFill>
        <p:spPr>
          <a:xfrm>
            <a:off x="1374385" y="878999"/>
            <a:ext cx="9443230" cy="5100001"/>
          </a:xfrm>
          <a:prstGeom prst="rect">
            <a:avLst/>
          </a:prstGeom>
        </p:spPr>
      </p:pic>
    </p:spTree>
    <p:extLst>
      <p:ext uri="{BB962C8B-B14F-4D97-AF65-F5344CB8AC3E}">
        <p14:creationId xmlns:p14="http://schemas.microsoft.com/office/powerpoint/2010/main" val="308180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alpha val="23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657641-67BD-C56F-FFD7-48B16C9CA4B8}"/>
              </a:ext>
            </a:extLst>
          </p:cNvPr>
          <p:cNvSpPr>
            <a:spLocks noGrp="1"/>
          </p:cNvSpPr>
          <p:nvPr>
            <p:ph type="title"/>
          </p:nvPr>
        </p:nvSpPr>
        <p:spPr/>
        <p:txBody>
          <a:bodyPr/>
          <a:lstStyle/>
          <a:p>
            <a:r>
              <a:rPr lang="en-US" dirty="0"/>
              <a:t>Public Policy</a:t>
            </a:r>
          </a:p>
        </p:txBody>
      </p:sp>
      <p:sp>
        <p:nvSpPr>
          <p:cNvPr id="5" name="Content Placeholder 4">
            <a:extLst>
              <a:ext uri="{FF2B5EF4-FFF2-40B4-BE49-F238E27FC236}">
                <a16:creationId xmlns:a16="http://schemas.microsoft.com/office/drawing/2014/main" id="{12715B9E-1DE3-B144-2B11-F457430A045D}"/>
              </a:ext>
            </a:extLst>
          </p:cNvPr>
          <p:cNvSpPr>
            <a:spLocks noGrp="1"/>
          </p:cNvSpPr>
          <p:nvPr>
            <p:ph idx="1"/>
          </p:nvPr>
        </p:nvSpPr>
        <p:spPr/>
        <p:txBody>
          <a:bodyPr/>
          <a:lstStyle/>
          <a:p>
            <a:r>
              <a:rPr lang="en-US" dirty="0"/>
              <a:t>Cyber Resiliency Act</a:t>
            </a:r>
          </a:p>
          <a:p>
            <a:r>
              <a:rPr lang="en-US" dirty="0"/>
              <a:t>Executive Order on Improving the Nation’s Cybersecurity</a:t>
            </a:r>
          </a:p>
          <a:p>
            <a:r>
              <a:rPr lang="en-US" dirty="0"/>
              <a:t>Cybersecurity Strategy Report details importance and priority for SBOM</a:t>
            </a:r>
          </a:p>
          <a:p>
            <a:r>
              <a:rPr lang="en-US" dirty="0"/>
              <a:t>Requirements to also document build process of software</a:t>
            </a:r>
          </a:p>
          <a:p>
            <a:endParaRPr lang="en-US" dirty="0"/>
          </a:p>
        </p:txBody>
      </p:sp>
    </p:spTree>
    <p:extLst>
      <p:ext uri="{BB962C8B-B14F-4D97-AF65-F5344CB8AC3E}">
        <p14:creationId xmlns:p14="http://schemas.microsoft.com/office/powerpoint/2010/main" val="1469840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artner hype cycle - Wikipedia">
            <a:extLst>
              <a:ext uri="{FF2B5EF4-FFF2-40B4-BE49-F238E27FC236}">
                <a16:creationId xmlns:a16="http://schemas.microsoft.com/office/drawing/2014/main" id="{DE92C0D1-9ED4-ED6C-AA9C-0602A5531D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5519" y="1690688"/>
            <a:ext cx="7340962" cy="477162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469091-B6F1-53C1-228D-EB4A109A8820}"/>
              </a:ext>
            </a:extLst>
          </p:cNvPr>
          <p:cNvSpPr>
            <a:spLocks noGrp="1"/>
          </p:cNvSpPr>
          <p:nvPr>
            <p:ph type="title"/>
          </p:nvPr>
        </p:nvSpPr>
        <p:spPr/>
        <p:txBody>
          <a:bodyPr/>
          <a:lstStyle/>
          <a:p>
            <a:r>
              <a:rPr lang="en-US" dirty="0"/>
              <a:t>The Hype Cycle</a:t>
            </a:r>
          </a:p>
        </p:txBody>
      </p:sp>
    </p:spTree>
    <p:extLst>
      <p:ext uri="{BB962C8B-B14F-4D97-AF65-F5344CB8AC3E}">
        <p14:creationId xmlns:p14="http://schemas.microsoft.com/office/powerpoint/2010/main" val="349938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67BF7A4-9012-64DB-1E2C-ADA98905A4AD}"/>
              </a:ext>
            </a:extLst>
          </p:cNvPr>
          <p:cNvSpPr>
            <a:spLocks noGrp="1"/>
          </p:cNvSpPr>
          <p:nvPr>
            <p:ph type="title"/>
          </p:nvPr>
        </p:nvSpPr>
        <p:spPr/>
        <p:txBody>
          <a:bodyPr/>
          <a:lstStyle/>
          <a:p>
            <a:r>
              <a:rPr lang="en-US" dirty="0"/>
              <a:t>Impact of AI</a:t>
            </a:r>
          </a:p>
        </p:txBody>
      </p:sp>
      <p:sp>
        <p:nvSpPr>
          <p:cNvPr id="3" name="Content Placeholder 2">
            <a:extLst>
              <a:ext uri="{FF2B5EF4-FFF2-40B4-BE49-F238E27FC236}">
                <a16:creationId xmlns:a16="http://schemas.microsoft.com/office/drawing/2014/main" id="{BEFDE5A8-D70E-21A5-74D8-5B24E54A1C80}"/>
              </a:ext>
            </a:extLst>
          </p:cNvPr>
          <p:cNvSpPr>
            <a:spLocks noGrp="1"/>
          </p:cNvSpPr>
          <p:nvPr>
            <p:ph idx="1"/>
          </p:nvPr>
        </p:nvSpPr>
        <p:spPr/>
        <p:txBody>
          <a:bodyPr>
            <a:normAutofit/>
          </a:bodyPr>
          <a:lstStyle/>
          <a:p>
            <a:r>
              <a:rPr lang="en-US" dirty="0"/>
              <a:t>General consensus is bullish – “It’s here and happening already”</a:t>
            </a:r>
          </a:p>
          <a:p>
            <a:r>
              <a:rPr lang="en-US" dirty="0"/>
              <a:t>AI is the next “abstraction/tool”</a:t>
            </a:r>
          </a:p>
          <a:p>
            <a:r>
              <a:rPr lang="en-US" dirty="0"/>
              <a:t>Currently, </a:t>
            </a:r>
            <a:r>
              <a:rPr lang="en-US" dirty="0" err="1"/>
              <a:t>GenAI</a:t>
            </a:r>
            <a:r>
              <a:rPr lang="en-US" dirty="0"/>
              <a:t> is extremely inefficient</a:t>
            </a:r>
          </a:p>
          <a:p>
            <a:r>
              <a:rPr lang="en-US" dirty="0"/>
              <a:t>“Prompt engineering” should not be over-indexed</a:t>
            </a:r>
          </a:p>
          <a:p>
            <a:r>
              <a:rPr lang="en-US" dirty="0"/>
              <a:t>Responsible AI vs profit-based approach</a:t>
            </a:r>
          </a:p>
          <a:p>
            <a:r>
              <a:rPr lang="en-US" dirty="0"/>
              <a:t>Hallucinations are major and common issue</a:t>
            </a:r>
          </a:p>
          <a:p>
            <a:pPr marL="0" indent="0">
              <a:buNone/>
            </a:pPr>
            <a:endParaRPr lang="en-US" dirty="0"/>
          </a:p>
          <a:p>
            <a:pPr marL="0" indent="0">
              <a:buNone/>
            </a:pPr>
            <a:endParaRPr lang="en-US" dirty="0"/>
          </a:p>
          <a:p>
            <a:endParaRPr lang="en-US" dirty="0"/>
          </a:p>
        </p:txBody>
      </p:sp>
    </p:spTree>
    <p:extLst>
      <p:ext uri="{BB962C8B-B14F-4D97-AF65-F5344CB8AC3E}">
        <p14:creationId xmlns:p14="http://schemas.microsoft.com/office/powerpoint/2010/main" val="3117031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DCE77-87D7-6EAD-1555-CAF530559B4F}"/>
              </a:ext>
            </a:extLst>
          </p:cNvPr>
          <p:cNvSpPr>
            <a:spLocks noGrp="1"/>
          </p:cNvSpPr>
          <p:nvPr>
            <p:ph type="title"/>
          </p:nvPr>
        </p:nvSpPr>
        <p:spPr/>
        <p:txBody>
          <a:bodyPr/>
          <a:lstStyle/>
          <a:p>
            <a:r>
              <a:rPr lang="en-US" dirty="0"/>
              <a:t>Impact of AI on Developers</a:t>
            </a:r>
          </a:p>
        </p:txBody>
      </p:sp>
      <p:sp>
        <p:nvSpPr>
          <p:cNvPr id="4" name="Content Placeholder 4">
            <a:extLst>
              <a:ext uri="{FF2B5EF4-FFF2-40B4-BE49-F238E27FC236}">
                <a16:creationId xmlns:a16="http://schemas.microsoft.com/office/drawing/2014/main" id="{5F19FAEB-3312-CB8B-2304-912832BF9823}"/>
              </a:ext>
            </a:extLst>
          </p:cNvPr>
          <p:cNvSpPr>
            <a:spLocks noGrp="1"/>
          </p:cNvSpPr>
          <p:nvPr>
            <p:ph idx="1"/>
          </p:nvPr>
        </p:nvSpPr>
        <p:spPr/>
        <p:txBody>
          <a:bodyPr>
            <a:normAutofit/>
          </a:bodyPr>
          <a:lstStyle/>
          <a:p>
            <a:r>
              <a:rPr lang="en-US" dirty="0"/>
              <a:t>Focus will shift more towards reading than writing of code, reviewing &amp; tweaking output</a:t>
            </a:r>
          </a:p>
          <a:p>
            <a:r>
              <a:rPr lang="en-US" dirty="0"/>
              <a:t>Skills will shift more towards understanding systemic consequences and Ops</a:t>
            </a:r>
          </a:p>
          <a:p>
            <a:r>
              <a:rPr lang="en-US" dirty="0"/>
              <a:t>Integration of tools still needs to be done by a human</a:t>
            </a:r>
          </a:p>
          <a:p>
            <a:r>
              <a:rPr lang="en-US" dirty="0"/>
              <a:t>Emphasis on learning &amp; adapting</a:t>
            </a:r>
          </a:p>
          <a:p>
            <a:r>
              <a:rPr lang="en-US" dirty="0"/>
              <a:t>This is not happening “to” us, but ”with/by” us</a:t>
            </a:r>
          </a:p>
          <a:p>
            <a:r>
              <a:rPr lang="en-US" dirty="0"/>
              <a:t>Own the standards/guidelines (</a:t>
            </a:r>
            <a:r>
              <a:rPr lang="en-US" dirty="0" err="1"/>
              <a:t>robots.txt</a:t>
            </a:r>
            <a:r>
              <a:rPr lang="en-US" dirty="0"/>
              <a:t>?)</a:t>
            </a:r>
          </a:p>
        </p:txBody>
      </p:sp>
    </p:spTree>
    <p:extLst>
      <p:ext uri="{BB962C8B-B14F-4D97-AF65-F5344CB8AC3E}">
        <p14:creationId xmlns:p14="http://schemas.microsoft.com/office/powerpoint/2010/main" val="42590165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D56C6-9FD7-8D72-BCFC-7E38C12F3F4A}"/>
              </a:ext>
            </a:extLst>
          </p:cNvPr>
          <p:cNvSpPr>
            <a:spLocks noGrp="1"/>
          </p:cNvSpPr>
          <p:nvPr>
            <p:ph type="title"/>
          </p:nvPr>
        </p:nvSpPr>
        <p:spPr/>
        <p:txBody>
          <a:bodyPr/>
          <a:lstStyle/>
          <a:p>
            <a:r>
              <a:rPr lang="en-US" dirty="0"/>
              <a:t>Jevons paradox</a:t>
            </a:r>
          </a:p>
        </p:txBody>
      </p:sp>
      <p:sp>
        <p:nvSpPr>
          <p:cNvPr id="3" name="Content Placeholder 2">
            <a:extLst>
              <a:ext uri="{FF2B5EF4-FFF2-40B4-BE49-F238E27FC236}">
                <a16:creationId xmlns:a16="http://schemas.microsoft.com/office/drawing/2014/main" id="{9EB8EF48-8845-5539-7F07-D39A73E3D02C}"/>
              </a:ext>
            </a:extLst>
          </p:cNvPr>
          <p:cNvSpPr>
            <a:spLocks noGrp="1"/>
          </p:cNvSpPr>
          <p:nvPr>
            <p:ph idx="1"/>
          </p:nvPr>
        </p:nvSpPr>
        <p:spPr/>
        <p:txBody>
          <a:bodyPr/>
          <a:lstStyle/>
          <a:p>
            <a:pPr marL="0" indent="0" algn="ctr">
              <a:buNone/>
            </a:pPr>
            <a:r>
              <a:rPr lang="en-US" dirty="0"/>
              <a:t>In economics, the Jevons paradox occurs when </a:t>
            </a:r>
          </a:p>
          <a:p>
            <a:pPr marL="0" indent="0" algn="ctr">
              <a:buNone/>
            </a:pPr>
            <a:r>
              <a:rPr lang="en-US" dirty="0">
                <a:hlinkClick r:id="rId3" tooltip="Technological change"/>
              </a:rPr>
              <a:t>technological progress</a:t>
            </a:r>
            <a:r>
              <a:rPr lang="en-US" dirty="0"/>
              <a:t> or government policy </a:t>
            </a:r>
          </a:p>
          <a:p>
            <a:pPr marL="0" indent="0" algn="ctr">
              <a:buNone/>
            </a:pPr>
            <a:endParaRPr lang="en-US" dirty="0"/>
          </a:p>
          <a:p>
            <a:pPr marL="0" indent="0" algn="ctr">
              <a:buNone/>
            </a:pPr>
            <a:r>
              <a:rPr lang="en-US" dirty="0"/>
              <a:t>increases the </a:t>
            </a:r>
            <a:r>
              <a:rPr lang="en-US" dirty="0">
                <a:hlinkClick r:id="rId4" tooltip="Efficiency"/>
              </a:rPr>
              <a:t>efficiency</a:t>
            </a:r>
            <a:r>
              <a:rPr lang="en-US" dirty="0"/>
              <a:t> with which a </a:t>
            </a:r>
            <a:r>
              <a:rPr lang="en-US" dirty="0">
                <a:hlinkClick r:id="rId5" tooltip="Resource (economics)"/>
              </a:rPr>
              <a:t>resource</a:t>
            </a:r>
            <a:r>
              <a:rPr lang="en-US" dirty="0"/>
              <a:t> is used </a:t>
            </a:r>
          </a:p>
          <a:p>
            <a:pPr marL="0" indent="0" algn="ctr">
              <a:buNone/>
            </a:pPr>
            <a:r>
              <a:rPr lang="en-US" dirty="0"/>
              <a:t>(reducing the amount necessary for any one use), </a:t>
            </a:r>
          </a:p>
          <a:p>
            <a:pPr marL="0" indent="0" algn="ctr">
              <a:buNone/>
            </a:pPr>
            <a:endParaRPr lang="en-US" dirty="0"/>
          </a:p>
          <a:p>
            <a:pPr marL="0" indent="0" algn="ctr">
              <a:buNone/>
            </a:pPr>
            <a:r>
              <a:rPr lang="en-US" dirty="0"/>
              <a:t>but the falling cost of use </a:t>
            </a:r>
            <a:r>
              <a:rPr lang="en-US" dirty="0">
                <a:hlinkClick r:id="rId6" tooltip="Induced demand"/>
              </a:rPr>
              <a:t>induces increases in demand</a:t>
            </a:r>
            <a:r>
              <a:rPr lang="en-US" dirty="0"/>
              <a:t> </a:t>
            </a:r>
          </a:p>
          <a:p>
            <a:pPr marL="0" indent="0" algn="ctr">
              <a:buNone/>
            </a:pPr>
            <a:r>
              <a:rPr lang="en-US" dirty="0"/>
              <a:t>enough that resource use is increased, rather than reduced.</a:t>
            </a:r>
          </a:p>
        </p:txBody>
      </p:sp>
    </p:spTree>
    <p:extLst>
      <p:ext uri="{BB962C8B-B14F-4D97-AF65-F5344CB8AC3E}">
        <p14:creationId xmlns:p14="http://schemas.microsoft.com/office/powerpoint/2010/main" val="4075001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BAF148C-5C6C-8178-08DD-F8601829ED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1690688"/>
            <a:ext cx="10905066" cy="4362025"/>
          </a:xfrm>
          <a:prstGeom prst="rect">
            <a:avLst/>
          </a:prstGeom>
        </p:spPr>
      </p:pic>
      <p:sp>
        <p:nvSpPr>
          <p:cNvPr id="5" name="Title 4">
            <a:extLst>
              <a:ext uri="{FF2B5EF4-FFF2-40B4-BE49-F238E27FC236}">
                <a16:creationId xmlns:a16="http://schemas.microsoft.com/office/drawing/2014/main" id="{77D7B8CF-4812-F8DB-4210-D39C41EC8CE3}"/>
              </a:ext>
            </a:extLst>
          </p:cNvPr>
          <p:cNvSpPr>
            <a:spLocks noGrp="1"/>
          </p:cNvSpPr>
          <p:nvPr>
            <p:ph type="title"/>
          </p:nvPr>
        </p:nvSpPr>
        <p:spPr/>
        <p:txBody>
          <a:bodyPr/>
          <a:lstStyle/>
          <a:p>
            <a:r>
              <a:rPr lang="en-US" dirty="0"/>
              <a:t>Evolution of Skills</a:t>
            </a:r>
          </a:p>
        </p:txBody>
      </p:sp>
    </p:spTree>
    <p:extLst>
      <p:ext uri="{BB962C8B-B14F-4D97-AF65-F5344CB8AC3E}">
        <p14:creationId xmlns:p14="http://schemas.microsoft.com/office/powerpoint/2010/main" val="3955883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560A4-2451-4C5E-9091-CFE5956DB60D}"/>
              </a:ext>
            </a:extLst>
          </p:cNvPr>
          <p:cNvSpPr>
            <a:spLocks noGrp="1"/>
          </p:cNvSpPr>
          <p:nvPr>
            <p:ph type="title"/>
          </p:nvPr>
        </p:nvSpPr>
        <p:spPr/>
        <p:txBody>
          <a:bodyPr/>
          <a:lstStyle/>
          <a:p>
            <a:r>
              <a:rPr lang="en-US" dirty="0"/>
              <a:t>Tragedy of the Commons</a:t>
            </a:r>
          </a:p>
        </p:txBody>
      </p:sp>
      <p:sp>
        <p:nvSpPr>
          <p:cNvPr id="3" name="Content Placeholder 2">
            <a:extLst>
              <a:ext uri="{FF2B5EF4-FFF2-40B4-BE49-F238E27FC236}">
                <a16:creationId xmlns:a16="http://schemas.microsoft.com/office/drawing/2014/main" id="{A020FAFF-3E85-05DD-460B-DADA4C1BE7AE}"/>
              </a:ext>
            </a:extLst>
          </p:cNvPr>
          <p:cNvSpPr>
            <a:spLocks noGrp="1"/>
          </p:cNvSpPr>
          <p:nvPr>
            <p:ph idx="1"/>
          </p:nvPr>
        </p:nvSpPr>
        <p:spPr>
          <a:xfrm>
            <a:off x="838200" y="2177143"/>
            <a:ext cx="10515600" cy="3999820"/>
          </a:xfrm>
        </p:spPr>
        <p:txBody>
          <a:bodyPr/>
          <a:lstStyle/>
          <a:p>
            <a:pPr marL="0" indent="0" algn="ctr">
              <a:buNone/>
            </a:pPr>
            <a:r>
              <a:rPr lang="en-US" b="0" i="0" dirty="0">
                <a:solidFill>
                  <a:srgbClr val="202122"/>
                </a:solidFill>
                <a:effectLst/>
                <a:latin typeface="Arial" panose="020B0604020202020204" pitchFamily="34" charset="0"/>
              </a:rPr>
              <a:t>Therein is the tragedy. Each man is locked into a system that compels him to increase his herd without limit – in a world that is limited. Ruin is the destination toward which all men rush, each pursuing his own best interest in a society that believes in the freedom of the commons</a:t>
            </a:r>
          </a:p>
          <a:p>
            <a:pPr marL="0" indent="0" algn="ctr">
              <a:buNone/>
            </a:pPr>
            <a:endParaRPr lang="en-US" b="0" i="0" dirty="0">
              <a:solidFill>
                <a:srgbClr val="202122"/>
              </a:solidFill>
              <a:effectLst/>
              <a:latin typeface="Arial" panose="020B0604020202020204" pitchFamily="34" charset="0"/>
            </a:endParaRPr>
          </a:p>
          <a:p>
            <a:pPr marL="0" indent="0" algn="r">
              <a:buNone/>
            </a:pPr>
            <a:r>
              <a:rPr lang="en-US" b="0" i="0" dirty="0">
                <a:solidFill>
                  <a:srgbClr val="202122"/>
                </a:solidFill>
                <a:effectLst/>
                <a:latin typeface="Arial" panose="020B0604020202020204" pitchFamily="34" charset="0"/>
              </a:rPr>
              <a:t>— </a:t>
            </a:r>
            <a:r>
              <a:rPr lang="en-US" b="0" i="1" dirty="0">
                <a:solidFill>
                  <a:srgbClr val="202122"/>
                </a:solidFill>
                <a:effectLst/>
                <a:latin typeface="Arial" panose="020B0604020202020204" pitchFamily="34" charset="0"/>
              </a:rPr>
              <a:t>Garrett Hardin, The Tragedy of the Commons</a:t>
            </a:r>
            <a:endParaRPr lang="en-US" b="0" i="0" dirty="0">
              <a:solidFill>
                <a:srgbClr val="202122"/>
              </a:solidFill>
              <a:effectLst/>
              <a:latin typeface="Arial" panose="020B0604020202020204" pitchFamily="34" charset="0"/>
            </a:endParaRPr>
          </a:p>
          <a:p>
            <a:pPr marL="0" indent="0">
              <a:buNone/>
            </a:pPr>
            <a:endParaRPr lang="en-US" dirty="0"/>
          </a:p>
        </p:txBody>
      </p:sp>
    </p:spTree>
    <p:extLst>
      <p:ext uri="{BB962C8B-B14F-4D97-AF65-F5344CB8AC3E}">
        <p14:creationId xmlns:p14="http://schemas.microsoft.com/office/powerpoint/2010/main" val="4068684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A53FB-44C5-016F-B5DD-580BA099CF1D}"/>
              </a:ext>
            </a:extLst>
          </p:cNvPr>
          <p:cNvSpPr>
            <a:spLocks noGrp="1"/>
          </p:cNvSpPr>
          <p:nvPr>
            <p:ph type="title"/>
          </p:nvPr>
        </p:nvSpPr>
        <p:spPr/>
        <p:txBody>
          <a:bodyPr/>
          <a:lstStyle/>
          <a:p>
            <a:r>
              <a:rPr lang="en-US" dirty="0"/>
              <a:t>GitHub Copilot vs Copilot Chat</a:t>
            </a:r>
          </a:p>
        </p:txBody>
      </p:sp>
      <p:pic>
        <p:nvPicPr>
          <p:cNvPr id="8" name="Content Placeholder 7">
            <a:extLst>
              <a:ext uri="{FF2B5EF4-FFF2-40B4-BE49-F238E27FC236}">
                <a16:creationId xmlns:a16="http://schemas.microsoft.com/office/drawing/2014/main" id="{72C3D73A-B918-5603-DCBA-659EDF1BBD17}"/>
              </a:ext>
            </a:extLst>
          </p:cNvPr>
          <p:cNvPicPr>
            <a:picLocks noGrp="1" noChangeAspect="1"/>
          </p:cNvPicPr>
          <p:nvPr>
            <p:ph idx="1"/>
          </p:nvPr>
        </p:nvPicPr>
        <p:blipFill>
          <a:blip r:embed="rId3"/>
          <a:stretch>
            <a:fillRect/>
          </a:stretch>
        </p:blipFill>
        <p:spPr>
          <a:xfrm>
            <a:off x="1745838" y="1616021"/>
            <a:ext cx="8700324" cy="5099739"/>
          </a:xfrm>
        </p:spPr>
      </p:pic>
    </p:spTree>
    <p:extLst>
      <p:ext uri="{BB962C8B-B14F-4D97-AF65-F5344CB8AC3E}">
        <p14:creationId xmlns:p14="http://schemas.microsoft.com/office/powerpoint/2010/main" val="3315191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FF83573-C948-C89E-BD04-3470F9A4FB24}"/>
              </a:ext>
            </a:extLst>
          </p:cNvPr>
          <p:cNvSpPr>
            <a:spLocks noGrp="1"/>
          </p:cNvSpPr>
          <p:nvPr>
            <p:ph type="title"/>
          </p:nvPr>
        </p:nvSpPr>
        <p:spPr/>
        <p:txBody>
          <a:bodyPr/>
          <a:lstStyle/>
          <a:p>
            <a:r>
              <a:rPr lang="en-US" dirty="0"/>
              <a:t>How Copilot can help</a:t>
            </a:r>
          </a:p>
        </p:txBody>
      </p:sp>
      <p:sp>
        <p:nvSpPr>
          <p:cNvPr id="3" name="Content Placeholder 2">
            <a:extLst>
              <a:ext uri="{FF2B5EF4-FFF2-40B4-BE49-F238E27FC236}">
                <a16:creationId xmlns:a16="http://schemas.microsoft.com/office/drawing/2014/main" id="{2658A65C-D849-981E-2797-7D30873C2B78}"/>
              </a:ext>
            </a:extLst>
          </p:cNvPr>
          <p:cNvSpPr>
            <a:spLocks noGrp="1"/>
          </p:cNvSpPr>
          <p:nvPr>
            <p:ph sz="half" idx="1"/>
          </p:nvPr>
        </p:nvSpPr>
        <p:spPr/>
        <p:txBody>
          <a:bodyPr>
            <a:normAutofit fontScale="70000" lnSpcReduction="20000"/>
          </a:bodyPr>
          <a:lstStyle/>
          <a:p>
            <a:r>
              <a:rPr lang="en-US" dirty="0"/>
              <a:t>Code suggestions for nearly any current language</a:t>
            </a:r>
          </a:p>
          <a:p>
            <a:r>
              <a:rPr lang="en-US" dirty="0"/>
              <a:t>Comment driven code creation</a:t>
            </a:r>
          </a:p>
          <a:p>
            <a:r>
              <a:rPr lang="en-US" dirty="0"/>
              <a:t>Automatic test generation</a:t>
            </a:r>
          </a:p>
          <a:p>
            <a:r>
              <a:rPr lang="en-US" dirty="0"/>
              <a:t>SQL generation (for queries, tables, indices, stored procs)</a:t>
            </a:r>
          </a:p>
          <a:p>
            <a:r>
              <a:rPr lang="en-US" dirty="0"/>
              <a:t>Regular expression generation</a:t>
            </a:r>
          </a:p>
          <a:p>
            <a:r>
              <a:rPr lang="en-US" dirty="0"/>
              <a:t>Pattern/mappings generation</a:t>
            </a:r>
          </a:p>
          <a:p>
            <a:r>
              <a:rPr lang="en-US" dirty="0"/>
              <a:t>Document code</a:t>
            </a:r>
          </a:p>
          <a:p>
            <a:r>
              <a:rPr lang="en-US" dirty="0"/>
              <a:t>Explain code</a:t>
            </a:r>
          </a:p>
          <a:p>
            <a:r>
              <a:rPr lang="en-US" dirty="0"/>
              <a:t>Reviewing code</a:t>
            </a:r>
          </a:p>
          <a:p>
            <a:r>
              <a:rPr lang="en-US" dirty="0"/>
              <a:t>Translating code</a:t>
            </a:r>
          </a:p>
          <a:p>
            <a:r>
              <a:rPr lang="en-US" dirty="0"/>
              <a:t>Generating k8s manifests</a:t>
            </a:r>
          </a:p>
          <a:p>
            <a:endParaRPr lang="en-US" dirty="0"/>
          </a:p>
          <a:p>
            <a:endParaRPr lang="en-US" dirty="0"/>
          </a:p>
        </p:txBody>
      </p:sp>
      <p:sp>
        <p:nvSpPr>
          <p:cNvPr id="9" name="Content Placeholder 8">
            <a:extLst>
              <a:ext uri="{FF2B5EF4-FFF2-40B4-BE49-F238E27FC236}">
                <a16:creationId xmlns:a16="http://schemas.microsoft.com/office/drawing/2014/main" id="{44569C32-1B03-AF47-D706-77BCF511E3CE}"/>
              </a:ext>
            </a:extLst>
          </p:cNvPr>
          <p:cNvSpPr>
            <a:spLocks noGrp="1"/>
          </p:cNvSpPr>
          <p:nvPr>
            <p:ph sz="half" idx="2"/>
          </p:nvPr>
        </p:nvSpPr>
        <p:spPr/>
        <p:txBody>
          <a:bodyPr>
            <a:normAutofit fontScale="70000" lnSpcReduction="20000"/>
          </a:bodyPr>
          <a:lstStyle/>
          <a:p>
            <a:r>
              <a:rPr lang="en-US" dirty="0"/>
              <a:t>Generate boilerplate code</a:t>
            </a:r>
          </a:p>
          <a:p>
            <a:r>
              <a:rPr lang="en-US" dirty="0"/>
              <a:t>Less time reading docs</a:t>
            </a:r>
          </a:p>
          <a:p>
            <a:r>
              <a:rPr lang="en-US" dirty="0"/>
              <a:t>Less time recalling syntax</a:t>
            </a:r>
          </a:p>
          <a:p>
            <a:r>
              <a:rPr lang="en-US" dirty="0"/>
              <a:t>Learning a new language</a:t>
            </a:r>
          </a:p>
          <a:p>
            <a:r>
              <a:rPr lang="en-US" dirty="0"/>
              <a:t>Reducing cognitive load</a:t>
            </a:r>
          </a:p>
          <a:p>
            <a:r>
              <a:rPr lang="en-US" dirty="0"/>
              <a:t>Let programmers focus on the problem more</a:t>
            </a:r>
          </a:p>
        </p:txBody>
      </p:sp>
      <p:pic>
        <p:nvPicPr>
          <p:cNvPr id="4098" name="Picture 2" descr="GitHub Copilot for Business is now available - The GitHub Blog">
            <a:extLst>
              <a:ext uri="{FF2B5EF4-FFF2-40B4-BE49-F238E27FC236}">
                <a16:creationId xmlns:a16="http://schemas.microsoft.com/office/drawing/2014/main" id="{390FC665-E76E-470F-6FF3-80775BD8A4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2200" y="3879850"/>
            <a:ext cx="5334000" cy="2800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76190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253</TotalTime>
  <Words>1009</Words>
  <Application>Microsoft Macintosh PowerPoint</Application>
  <PresentationFormat>Widescreen</PresentationFormat>
  <Paragraphs>110</Paragraphs>
  <Slides>15</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Graphik Web</vt:lpstr>
      <vt:lpstr>source-serif-pro</vt:lpstr>
      <vt:lpstr>Office Theme</vt:lpstr>
      <vt:lpstr>PowerPoint Presentation</vt:lpstr>
      <vt:lpstr>The Hype Cycle</vt:lpstr>
      <vt:lpstr>Impact of AI</vt:lpstr>
      <vt:lpstr>Impact of AI on Developers</vt:lpstr>
      <vt:lpstr>Jevons paradox</vt:lpstr>
      <vt:lpstr>Evolution of Skills</vt:lpstr>
      <vt:lpstr>Tragedy of the Commons</vt:lpstr>
      <vt:lpstr>GitHub Copilot vs Copilot Chat</vt:lpstr>
      <vt:lpstr>How Copilot can help</vt:lpstr>
      <vt:lpstr>Copilot Challenges </vt:lpstr>
      <vt:lpstr>PowerPoint Presentation</vt:lpstr>
      <vt:lpstr>PowerPoint Presentation</vt:lpstr>
      <vt:lpstr>PowerPoint Presentation</vt:lpstr>
      <vt:lpstr>PowerPoint Presentation</vt:lpstr>
      <vt:lpstr>Public Policy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Chao, Justin</dc:creator>
  <cp:lastModifiedBy>Chao, Justin</cp:lastModifiedBy>
  <cp:revision>139</cp:revision>
  <cp:lastPrinted>2023-10-18T14:35:46Z</cp:lastPrinted>
  <dcterms:created xsi:type="dcterms:W3CDTF">2023-10-18T13:41:18Z</dcterms:created>
  <dcterms:modified xsi:type="dcterms:W3CDTF">2023-10-26T16:04:40Z</dcterms:modified>
</cp:coreProperties>
</file>

<file path=docProps/thumbnail.jpeg>
</file>